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Canva Sans" charset="1" panose="020B0503030501040103"/>
      <p:regular r:id="rId15"/>
    </p:embeddedFont>
    <p:embeddedFont>
      <p:font typeface="Alice" charset="1" panose="00000500000000000000"/>
      <p:regular r:id="rId16"/>
    </p:embeddedFont>
    <p:embeddedFont>
      <p:font typeface="Lazydog" charset="1" panose="00000000000000000000"/>
      <p:regular r:id="rId17"/>
    </p:embeddedFont>
    <p:embeddedFont>
      <p:font typeface="Aprila" charset="1" panose="00000000000000000000"/>
      <p:regular r:id="rId18"/>
    </p:embeddedFont>
    <p:embeddedFont>
      <p:font typeface="Alice Bold" charset="1" panose="000005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https://chatgpt.com/backend-api/estuary/content?id=file_00000000788071fd85e990d07bc03a2a&amp;ts=490239&amp;p=fs&amp;cid=1&amp;sig=ac7306221e87233caa8dc1c7b9ffa234049447b27e7cc64003a016cde2f32c76&amp;v=0" TargetMode="External" Type="http://schemas.openxmlformats.org/officeDocument/2006/relationships/hyperlink"/><Relationship Id="rId4" Target="../media/image4.png" Type="http://schemas.openxmlformats.org/officeDocument/2006/relationships/image"/><Relationship Id="rId5"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93822" y="-341979"/>
            <a:ext cx="19614058" cy="11032908"/>
          </a:xfrm>
          <a:custGeom>
            <a:avLst/>
            <a:gdLst/>
            <a:ahLst/>
            <a:cxnLst/>
            <a:rect r="r" b="b" t="t" l="l"/>
            <a:pathLst>
              <a:path h="11032908" w="19614058">
                <a:moveTo>
                  <a:pt x="0" y="0"/>
                </a:moveTo>
                <a:lnTo>
                  <a:pt x="19614058" y="0"/>
                </a:lnTo>
                <a:lnTo>
                  <a:pt x="19614058" y="11032908"/>
                </a:lnTo>
                <a:lnTo>
                  <a:pt x="0" y="11032908"/>
                </a:lnTo>
                <a:lnTo>
                  <a:pt x="0" y="0"/>
                </a:lnTo>
                <a:close/>
              </a:path>
            </a:pathLst>
          </a:custGeom>
          <a:blipFill>
            <a:blip r:embed="rId2"/>
            <a:stretch>
              <a:fillRect l="0" t="0" r="0" b="0"/>
            </a:stretch>
          </a:blipFill>
        </p:spPr>
      </p:sp>
      <p:sp>
        <p:nvSpPr>
          <p:cNvPr name="Freeform 3" id="3"/>
          <p:cNvSpPr/>
          <p:nvPr/>
        </p:nvSpPr>
        <p:spPr>
          <a:xfrm flipH="false" flipV="false" rot="0">
            <a:off x="6389105" y="2388605"/>
            <a:ext cx="5509791" cy="5509791"/>
          </a:xfrm>
          <a:custGeom>
            <a:avLst/>
            <a:gdLst/>
            <a:ahLst/>
            <a:cxnLst/>
            <a:rect r="r" b="b" t="t" l="l"/>
            <a:pathLst>
              <a:path h="5509791" w="5509791">
                <a:moveTo>
                  <a:pt x="0" y="0"/>
                </a:moveTo>
                <a:lnTo>
                  <a:pt x="5509790" y="0"/>
                </a:lnTo>
                <a:lnTo>
                  <a:pt x="5509790" y="5509790"/>
                </a:lnTo>
                <a:lnTo>
                  <a:pt x="0" y="5509790"/>
                </a:lnTo>
                <a:lnTo>
                  <a:pt x="0"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772961" y="1324695"/>
            <a:ext cx="86916" cy="448310"/>
          </a:xfrm>
          <a:prstGeom prst="rect">
            <a:avLst/>
          </a:prstGeom>
        </p:spPr>
        <p:txBody>
          <a:bodyPr anchor="t" rtlCol="false" tIns="0" lIns="0" bIns="0" rIns="0">
            <a:spAutoFit/>
          </a:bodyPr>
          <a:lstStyle/>
          <a:p>
            <a:pPr algn="ctr">
              <a:lnSpc>
                <a:spcPts val="3640"/>
              </a:lnSpc>
              <a:spcBef>
                <a:spcPct val="0"/>
              </a:spcBef>
            </a:pPr>
            <a:r>
              <a:rPr lang="en-US" sz="2600">
                <a:solidFill>
                  <a:srgbClr val="000000"/>
                </a:solidFill>
                <a:latin typeface="Canva Sans"/>
                <a:ea typeface="Canva Sans"/>
                <a:cs typeface="Canva Sans"/>
                <a:sym typeface="Canva Sans"/>
              </a:rPr>
              <a:t>:</a:t>
            </a:r>
          </a:p>
        </p:txBody>
      </p:sp>
      <p:sp>
        <p:nvSpPr>
          <p:cNvPr name="TextBox 3" id="3"/>
          <p:cNvSpPr txBox="true"/>
          <p:nvPr/>
        </p:nvSpPr>
        <p:spPr>
          <a:xfrm rot="0">
            <a:off x="0" y="320363"/>
            <a:ext cx="17871213" cy="8677910"/>
          </a:xfrm>
          <a:prstGeom prst="rect">
            <a:avLst/>
          </a:prstGeom>
        </p:spPr>
        <p:txBody>
          <a:bodyPr anchor="t" rtlCol="false" tIns="0" lIns="0" bIns="0" rIns="0">
            <a:spAutoFit/>
          </a:bodyPr>
          <a:lstStyle/>
          <a:p>
            <a:pPr algn="ctr">
              <a:lnSpc>
                <a:spcPts val="3640"/>
              </a:lnSpc>
            </a:pPr>
            <a:r>
              <a:rPr lang="en-US" sz="2600">
                <a:solidFill>
                  <a:srgbClr val="000000"/>
                </a:solidFill>
                <a:latin typeface="Canva Sans"/>
                <a:ea typeface="Canva Sans"/>
                <a:cs typeface="Canva Sans"/>
                <a:sym typeface="Canva Sans"/>
              </a:rPr>
              <a:t>Hi. We make water bottles.</a:t>
            </a:r>
          </a:p>
          <a:p>
            <a:pPr algn="ctr">
              <a:lnSpc>
                <a:spcPts val="3640"/>
              </a:lnSpc>
            </a:pPr>
            <a:r>
              <a:rPr lang="en-US" sz="2600">
                <a:solidFill>
                  <a:srgbClr val="000000"/>
                </a:solidFill>
                <a:latin typeface="Canva Sans"/>
                <a:ea typeface="Canva Sans"/>
                <a:cs typeface="Canva Sans"/>
                <a:sym typeface="Canva Sans"/>
              </a:rPr>
              <a:t>Why? Well, we're a motley crew of dreamers and designers who live by a simple creed: "Do more of what you love."</a:t>
            </a:r>
          </a:p>
          <a:p>
            <a:pPr algn="ctr">
              <a:lnSpc>
                <a:spcPts val="3640"/>
              </a:lnSpc>
            </a:pPr>
          </a:p>
          <a:p>
            <a:pPr algn="ctr">
              <a:lnSpc>
                <a:spcPts val="3640"/>
              </a:lnSpc>
            </a:pPr>
            <a:r>
              <a:rPr lang="en-US" sz="2600">
                <a:solidFill>
                  <a:srgbClr val="000000"/>
                </a:solidFill>
                <a:latin typeface="Canva Sans"/>
                <a:ea typeface="Canva Sans"/>
                <a:cs typeface="Canva Sans"/>
                <a:sym typeface="Canva Sans"/>
              </a:rPr>
              <a:t>And we love designing things that make life a little bit easier and a heckuva a lot more enjoyable.</a:t>
            </a:r>
          </a:p>
          <a:p>
            <a:pPr algn="ctr">
              <a:lnSpc>
                <a:spcPts val="3640"/>
              </a:lnSpc>
            </a:pPr>
          </a:p>
          <a:p>
            <a:pPr algn="ctr">
              <a:lnSpc>
                <a:spcPts val="3640"/>
              </a:lnSpc>
            </a:pPr>
            <a:r>
              <a:rPr lang="en-US" sz="2600">
                <a:solidFill>
                  <a:srgbClr val="000000"/>
                </a:solidFill>
                <a:latin typeface="Canva Sans"/>
                <a:ea typeface="Canva Sans"/>
                <a:cs typeface="Canva Sans"/>
                <a:sym typeface="Canva Sans"/>
              </a:rPr>
              <a:t>So we asked ourselves with so many different kinds of water bottles out there, why do 3 out of 4 people still suffer from chronic dehydration? We all know that when we’re dehydrated we look and feel like crap. Which means we’re living more like zombies than human beings. And, last we checked, zombies are all work and no play.</a:t>
            </a:r>
          </a:p>
          <a:p>
            <a:pPr algn="ctr">
              <a:lnSpc>
                <a:spcPts val="3640"/>
              </a:lnSpc>
            </a:pPr>
          </a:p>
          <a:p>
            <a:pPr algn="ctr">
              <a:lnSpc>
                <a:spcPts val="3640"/>
              </a:lnSpc>
              <a:spcBef>
                <a:spcPct val="0"/>
              </a:spcBef>
            </a:pPr>
            <a:r>
              <a:rPr lang="en-US" sz="2600">
                <a:solidFill>
                  <a:srgbClr val="000000"/>
                </a:solidFill>
                <a:latin typeface="Canva Sans"/>
                <a:ea typeface="Canva Sans"/>
                <a:cs typeface="Canva Sans"/>
                <a:sym typeface="Canva Sans"/>
              </a:rPr>
              <a:t>We took a long hard look and found that most water bottles are either overkill or underwhelming. For starters, do you really need a water bottle built for climbing Mt. Everest for your desk at work? Or when you’re just out and about? Or sweatin’ to Post Malone at the gym? </a:t>
            </a:r>
            <a:r>
              <a:rPr lang="en-US" sz="2600">
                <a:solidFill>
                  <a:srgbClr val="000000"/>
                </a:solidFill>
                <a:latin typeface="Canva Sans"/>
                <a:ea typeface="Canva Sans"/>
                <a:cs typeface="Canva Sans"/>
                <a:sym typeface="Canva Sans"/>
              </a:rPr>
              <a:t>You need a water bottle designed to be your sidekick, not your sherpa.</a:t>
            </a:r>
          </a:p>
          <a:p>
            <a:pPr algn="ctr">
              <a:lnSpc>
                <a:spcPts val="3640"/>
              </a:lnSpc>
              <a:spcBef>
                <a:spcPct val="0"/>
              </a:spcBef>
            </a:pPr>
          </a:p>
          <a:p>
            <a:pPr algn="ctr">
              <a:lnSpc>
                <a:spcPts val="3640"/>
              </a:lnSpc>
              <a:spcBef>
                <a:spcPct val="0"/>
              </a:spcBef>
            </a:pPr>
            <a:r>
              <a:rPr lang="en-US" sz="2600">
                <a:solidFill>
                  <a:srgbClr val="000000"/>
                </a:solidFill>
                <a:latin typeface="Canva Sans"/>
                <a:ea typeface="Canva Sans"/>
                <a:cs typeface="Canva Sans"/>
                <a:sym typeface="Canva Sans"/>
              </a:rPr>
              <a:t>So we rolled up our sleeves and got to work. Three years and some change later, we created what we believe to be the finest water bottles in all the land. Water bottles designed to help you do more of what you love. So, what are you waiting for? Go forth and carpe the diem—hydrated like a boss.</a:t>
            </a:r>
          </a:p>
          <a:p>
            <a:pPr algn="ctr">
              <a:lnSpc>
                <a:spcPts val="3640"/>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F7F8"/>
        </a:solidFill>
      </p:bgPr>
    </p:bg>
    <p:spTree>
      <p:nvGrpSpPr>
        <p:cNvPr id="1" name=""/>
        <p:cNvGrpSpPr/>
        <p:nvPr/>
      </p:nvGrpSpPr>
      <p:grpSpPr>
        <a:xfrm>
          <a:off x="0" y="0"/>
          <a:ext cx="0" cy="0"/>
          <a:chOff x="0" y="0"/>
          <a:chExt cx="0" cy="0"/>
        </a:xfrm>
      </p:grpSpPr>
      <p:sp>
        <p:nvSpPr>
          <p:cNvPr name="Freeform 2" id="2">
            <a:hlinkClick r:id="rId3" tooltip="https://chatgpt.com/backend-api/estuary/content?id=file_00000000788071fd85e990d07bc03a2a&amp;ts=490239&amp;p=fs&amp;cid=1&amp;sig=ac7306221e87233caa8dc1c7b9ffa234049447b27e7cc64003a016cde2f32c76&amp;v=0"/>
          </p:cNvPr>
          <p:cNvSpPr/>
          <p:nvPr/>
        </p:nvSpPr>
        <p:spPr>
          <a:xfrm flipH="false" flipV="false" rot="0">
            <a:off x="-5867585" y="-178641"/>
            <a:ext cx="25227461" cy="13212883"/>
          </a:xfrm>
          <a:custGeom>
            <a:avLst/>
            <a:gdLst/>
            <a:ahLst/>
            <a:cxnLst/>
            <a:rect r="r" b="b" t="t" l="l"/>
            <a:pathLst>
              <a:path h="13212883" w="25227461">
                <a:moveTo>
                  <a:pt x="0" y="0"/>
                </a:moveTo>
                <a:lnTo>
                  <a:pt x="25227461" y="0"/>
                </a:lnTo>
                <a:lnTo>
                  <a:pt x="25227461" y="13212882"/>
                </a:lnTo>
                <a:lnTo>
                  <a:pt x="0" y="13212882"/>
                </a:lnTo>
                <a:lnTo>
                  <a:pt x="0" y="0"/>
                </a:lnTo>
                <a:close/>
              </a:path>
            </a:pathLst>
          </a:custGeom>
          <a:blipFill>
            <a:blip r:embed="rId2"/>
            <a:stretch>
              <a:fillRect l="0" t="0" r="0" b="0"/>
            </a:stretch>
          </a:blipFill>
        </p:spPr>
      </p:sp>
      <p:grpSp>
        <p:nvGrpSpPr>
          <p:cNvPr name="Group 3" id="3"/>
          <p:cNvGrpSpPr/>
          <p:nvPr/>
        </p:nvGrpSpPr>
        <p:grpSpPr>
          <a:xfrm rot="0">
            <a:off x="-407326" y="6304741"/>
            <a:ext cx="4923751" cy="1191615"/>
            <a:chOff x="0" y="0"/>
            <a:chExt cx="1296790" cy="313841"/>
          </a:xfrm>
        </p:grpSpPr>
        <p:sp>
          <p:nvSpPr>
            <p:cNvPr name="Freeform 4" id="4"/>
            <p:cNvSpPr/>
            <p:nvPr/>
          </p:nvSpPr>
          <p:spPr>
            <a:xfrm flipH="false" flipV="false" rot="0">
              <a:off x="0" y="0"/>
              <a:ext cx="1296790" cy="313841"/>
            </a:xfrm>
            <a:custGeom>
              <a:avLst/>
              <a:gdLst/>
              <a:ahLst/>
              <a:cxnLst/>
              <a:rect r="r" b="b" t="t" l="l"/>
              <a:pathLst>
                <a:path h="313841" w="1296790">
                  <a:moveTo>
                    <a:pt x="0" y="0"/>
                  </a:moveTo>
                  <a:lnTo>
                    <a:pt x="1296790" y="0"/>
                  </a:lnTo>
                  <a:lnTo>
                    <a:pt x="1296790" y="313841"/>
                  </a:lnTo>
                  <a:lnTo>
                    <a:pt x="0" y="313841"/>
                  </a:lnTo>
                  <a:close/>
                </a:path>
              </a:pathLst>
            </a:custGeom>
            <a:solidFill>
              <a:srgbClr val="2C84D4"/>
            </a:solidFill>
          </p:spPr>
        </p:sp>
        <p:sp>
          <p:nvSpPr>
            <p:cNvPr name="TextBox 5" id="5"/>
            <p:cNvSpPr txBox="true"/>
            <p:nvPr/>
          </p:nvSpPr>
          <p:spPr>
            <a:xfrm>
              <a:off x="0" y="-57150"/>
              <a:ext cx="1296790" cy="370991"/>
            </a:xfrm>
            <a:prstGeom prst="rect">
              <a:avLst/>
            </a:prstGeom>
          </p:spPr>
          <p:txBody>
            <a:bodyPr anchor="ctr" rtlCol="false" tIns="50800" lIns="50800" bIns="50800" rIns="50800"/>
            <a:lstStyle/>
            <a:p>
              <a:pPr algn="ctr">
                <a:lnSpc>
                  <a:spcPts val="3640"/>
                </a:lnSpc>
              </a:pPr>
            </a:p>
          </p:txBody>
        </p:sp>
      </p:grpSp>
      <p:sp>
        <p:nvSpPr>
          <p:cNvPr name="Freeform 6" id="6"/>
          <p:cNvSpPr/>
          <p:nvPr/>
        </p:nvSpPr>
        <p:spPr>
          <a:xfrm flipH="false" flipV="false" rot="0">
            <a:off x="1028700" y="8726276"/>
            <a:ext cx="3487725" cy="842604"/>
          </a:xfrm>
          <a:custGeom>
            <a:avLst/>
            <a:gdLst/>
            <a:ahLst/>
            <a:cxnLst/>
            <a:rect r="r" b="b" t="t" l="l"/>
            <a:pathLst>
              <a:path h="842604" w="3487725">
                <a:moveTo>
                  <a:pt x="0" y="0"/>
                </a:moveTo>
                <a:lnTo>
                  <a:pt x="3487725" y="0"/>
                </a:lnTo>
                <a:lnTo>
                  <a:pt x="3487725" y="842605"/>
                </a:lnTo>
                <a:lnTo>
                  <a:pt x="0" y="842605"/>
                </a:lnTo>
                <a:lnTo>
                  <a:pt x="0" y="0"/>
                </a:lnTo>
                <a:close/>
              </a:path>
            </a:pathLst>
          </a:custGeom>
          <a:blipFill>
            <a:blip r:embed="rId4"/>
            <a:stretch>
              <a:fillRect l="-134068" t="-309963" r="-37432" b="-338771"/>
            </a:stretch>
          </a:blipFill>
        </p:spPr>
      </p:sp>
      <p:sp>
        <p:nvSpPr>
          <p:cNvPr name="Freeform 7" id="7"/>
          <p:cNvSpPr/>
          <p:nvPr/>
        </p:nvSpPr>
        <p:spPr>
          <a:xfrm flipH="false" flipV="false" rot="0">
            <a:off x="1028700" y="7425000"/>
            <a:ext cx="3435921" cy="993519"/>
          </a:xfrm>
          <a:custGeom>
            <a:avLst/>
            <a:gdLst/>
            <a:ahLst/>
            <a:cxnLst/>
            <a:rect r="r" b="b" t="t" l="l"/>
            <a:pathLst>
              <a:path h="993519" w="3435921">
                <a:moveTo>
                  <a:pt x="0" y="0"/>
                </a:moveTo>
                <a:lnTo>
                  <a:pt x="3435921" y="0"/>
                </a:lnTo>
                <a:lnTo>
                  <a:pt x="3435921" y="993520"/>
                </a:lnTo>
                <a:lnTo>
                  <a:pt x="0" y="993520"/>
                </a:lnTo>
                <a:lnTo>
                  <a:pt x="0" y="0"/>
                </a:lnTo>
                <a:close/>
              </a:path>
            </a:pathLst>
          </a:custGeom>
          <a:blipFill>
            <a:blip r:embed="rId5"/>
            <a:stretch>
              <a:fillRect l="-142628" t="-88016" r="-35399" b="-452593"/>
            </a:stretch>
          </a:blipFill>
        </p:spPr>
      </p:sp>
      <p:sp>
        <p:nvSpPr>
          <p:cNvPr name="TextBox 8" id="8"/>
          <p:cNvSpPr txBox="true"/>
          <p:nvPr/>
        </p:nvSpPr>
        <p:spPr>
          <a:xfrm rot="0">
            <a:off x="-94872" y="354599"/>
            <a:ext cx="4298843" cy="2313941"/>
          </a:xfrm>
          <a:prstGeom prst="rect">
            <a:avLst/>
          </a:prstGeom>
        </p:spPr>
        <p:txBody>
          <a:bodyPr anchor="t" rtlCol="false" tIns="0" lIns="0" bIns="0" rIns="0">
            <a:spAutoFit/>
          </a:bodyPr>
          <a:lstStyle/>
          <a:p>
            <a:pPr algn="ctr">
              <a:lnSpc>
                <a:spcPts val="4759"/>
              </a:lnSpc>
            </a:pPr>
            <a:r>
              <a:rPr lang="en-US" sz="3399">
                <a:solidFill>
                  <a:srgbClr val="000000"/>
                </a:solidFill>
                <a:latin typeface="Alice"/>
                <a:ea typeface="Alice"/>
                <a:cs typeface="Alice"/>
                <a:sym typeface="Alice"/>
              </a:rPr>
              <a:t>Names:</a:t>
            </a:r>
          </a:p>
          <a:p>
            <a:pPr algn="ctr">
              <a:lnSpc>
                <a:spcPts val="6859"/>
              </a:lnSpc>
            </a:pPr>
            <a:r>
              <a:rPr lang="en-US" sz="4899">
                <a:solidFill>
                  <a:srgbClr val="000000"/>
                </a:solidFill>
                <a:latin typeface="Alice"/>
                <a:ea typeface="Alice"/>
                <a:cs typeface="Alice"/>
                <a:sym typeface="Alice"/>
              </a:rPr>
              <a:t>-Olo</a:t>
            </a:r>
          </a:p>
          <a:p>
            <a:pPr algn="ctr">
              <a:lnSpc>
                <a:spcPts val="6859"/>
              </a:lnSpc>
              <a:spcBef>
                <a:spcPct val="0"/>
              </a:spcBef>
            </a:pPr>
            <a:r>
              <a:rPr lang="en-US" sz="4899">
                <a:solidFill>
                  <a:srgbClr val="000000"/>
                </a:solidFill>
                <a:latin typeface="Alice"/>
                <a:ea typeface="Alice"/>
                <a:cs typeface="Alice"/>
                <a:sym typeface="Alice"/>
              </a:rPr>
              <a:t>-OQUA</a:t>
            </a:r>
          </a:p>
        </p:txBody>
      </p:sp>
      <p:sp>
        <p:nvSpPr>
          <p:cNvPr name="TextBox 9" id="9"/>
          <p:cNvSpPr txBox="true"/>
          <p:nvPr/>
        </p:nvSpPr>
        <p:spPr>
          <a:xfrm rot="0">
            <a:off x="-178222" y="3543983"/>
            <a:ext cx="5621179" cy="1799590"/>
          </a:xfrm>
          <a:prstGeom prst="rect">
            <a:avLst/>
          </a:prstGeom>
        </p:spPr>
        <p:txBody>
          <a:bodyPr anchor="t" rtlCol="false" tIns="0" lIns="0" bIns="0" rIns="0">
            <a:spAutoFit/>
          </a:bodyPr>
          <a:lstStyle/>
          <a:p>
            <a:pPr algn="ctr">
              <a:lnSpc>
                <a:spcPts val="4759"/>
              </a:lnSpc>
            </a:pPr>
            <a:r>
              <a:rPr lang="en-US" sz="3399">
                <a:solidFill>
                  <a:srgbClr val="000000"/>
                </a:solidFill>
                <a:latin typeface="Alice"/>
                <a:ea typeface="Alice"/>
                <a:cs typeface="Alice"/>
                <a:sym typeface="Alice"/>
              </a:rPr>
              <a:t>Font Family:</a:t>
            </a:r>
          </a:p>
          <a:p>
            <a:pPr algn="ctr">
              <a:lnSpc>
                <a:spcPts val="4759"/>
              </a:lnSpc>
            </a:pPr>
            <a:r>
              <a:rPr lang="en-US" sz="3399">
                <a:solidFill>
                  <a:srgbClr val="000000"/>
                </a:solidFill>
                <a:latin typeface="Lazydog"/>
                <a:ea typeface="Lazydog"/>
                <a:cs typeface="Lazydog"/>
                <a:sym typeface="Lazydog"/>
              </a:rPr>
              <a:t>Olo (Lazy dog)</a:t>
            </a:r>
          </a:p>
          <a:p>
            <a:pPr algn="ctr">
              <a:lnSpc>
                <a:spcPts val="4759"/>
              </a:lnSpc>
              <a:spcBef>
                <a:spcPct val="0"/>
              </a:spcBef>
            </a:pPr>
            <a:r>
              <a:rPr lang="en-US" sz="3399">
                <a:solidFill>
                  <a:srgbClr val="000000"/>
                </a:solidFill>
                <a:latin typeface="Aprila"/>
                <a:ea typeface="Aprila"/>
                <a:cs typeface="Aprila"/>
                <a:sym typeface="Aprila"/>
              </a:rPr>
              <a:t>OQUA (Museo Moderno)</a:t>
            </a:r>
          </a:p>
        </p:txBody>
      </p:sp>
      <p:sp>
        <p:nvSpPr>
          <p:cNvPr name="TextBox 10" id="10"/>
          <p:cNvSpPr txBox="true"/>
          <p:nvPr/>
        </p:nvSpPr>
        <p:spPr>
          <a:xfrm rot="0">
            <a:off x="1309397" y="6557966"/>
            <a:ext cx="2645941" cy="599440"/>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Alice"/>
                <a:ea typeface="Alice"/>
                <a:cs typeface="Alice"/>
                <a:sym typeface="Alice"/>
              </a:rPr>
              <a:t>Color Swatch:</a:t>
            </a:r>
          </a:p>
        </p:txBody>
      </p:sp>
      <p:sp>
        <p:nvSpPr>
          <p:cNvPr name="TextBox 11" id="11"/>
          <p:cNvSpPr txBox="true"/>
          <p:nvPr/>
        </p:nvSpPr>
        <p:spPr>
          <a:xfrm rot="0">
            <a:off x="4516425" y="354599"/>
            <a:ext cx="7028089" cy="2999740"/>
          </a:xfrm>
          <a:prstGeom prst="rect">
            <a:avLst/>
          </a:prstGeom>
        </p:spPr>
        <p:txBody>
          <a:bodyPr anchor="t" rtlCol="false" tIns="0" lIns="0" bIns="0" rIns="0">
            <a:spAutoFit/>
          </a:bodyPr>
          <a:lstStyle/>
          <a:p>
            <a:pPr algn="ctr">
              <a:lnSpc>
                <a:spcPts val="4759"/>
              </a:lnSpc>
            </a:pPr>
            <a:r>
              <a:rPr lang="en-US" sz="3399">
                <a:solidFill>
                  <a:srgbClr val="000000"/>
                </a:solidFill>
                <a:latin typeface="Alice"/>
                <a:ea typeface="Alice"/>
                <a:cs typeface="Alice"/>
                <a:sym typeface="Alice"/>
              </a:rPr>
              <a:t>Mission Statement:</a:t>
            </a:r>
          </a:p>
          <a:p>
            <a:pPr algn="ctr">
              <a:lnSpc>
                <a:spcPts val="4759"/>
              </a:lnSpc>
              <a:spcBef>
                <a:spcPct val="0"/>
              </a:spcBef>
            </a:pPr>
            <a:r>
              <a:rPr lang="en-US" sz="3399">
                <a:solidFill>
                  <a:srgbClr val="000000"/>
                </a:solidFill>
                <a:latin typeface="Alice"/>
                <a:ea typeface="Alice"/>
                <a:cs typeface="Alice"/>
                <a:sym typeface="Alice"/>
              </a:rPr>
              <a:t>To inspire people to explore more, move more, and live more—powered by hydration that supports every adventure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F7F8"/>
        </a:solidFill>
      </p:bgPr>
    </p:bg>
    <p:spTree>
      <p:nvGrpSpPr>
        <p:cNvPr id="1" name=""/>
        <p:cNvGrpSpPr/>
        <p:nvPr/>
      </p:nvGrpSpPr>
      <p:grpSpPr>
        <a:xfrm>
          <a:off x="0" y="0"/>
          <a:ext cx="0" cy="0"/>
          <a:chOff x="0" y="0"/>
          <a:chExt cx="0" cy="0"/>
        </a:xfrm>
      </p:grpSpPr>
      <p:grpSp>
        <p:nvGrpSpPr>
          <p:cNvPr name="Group 2" id="2"/>
          <p:cNvGrpSpPr/>
          <p:nvPr/>
        </p:nvGrpSpPr>
        <p:grpSpPr>
          <a:xfrm rot="0">
            <a:off x="2037311" y="2724058"/>
            <a:ext cx="4483289" cy="1675656"/>
            <a:chOff x="0" y="0"/>
            <a:chExt cx="446022" cy="166703"/>
          </a:xfrm>
        </p:grpSpPr>
        <p:sp>
          <p:nvSpPr>
            <p:cNvPr name="Freeform 3" id="3"/>
            <p:cNvSpPr/>
            <p:nvPr/>
          </p:nvSpPr>
          <p:spPr>
            <a:xfrm flipH="false" flipV="false" rot="0">
              <a:off x="0" y="0"/>
              <a:ext cx="446022" cy="166703"/>
            </a:xfrm>
            <a:custGeom>
              <a:avLst/>
              <a:gdLst/>
              <a:ahLst/>
              <a:cxnLst/>
              <a:rect r="r" b="b" t="t" l="l"/>
              <a:pathLst>
                <a:path h="166703" w="446022">
                  <a:moveTo>
                    <a:pt x="0" y="0"/>
                  </a:moveTo>
                  <a:lnTo>
                    <a:pt x="446022" y="0"/>
                  </a:lnTo>
                  <a:lnTo>
                    <a:pt x="446022" y="166703"/>
                  </a:lnTo>
                  <a:lnTo>
                    <a:pt x="0" y="166703"/>
                  </a:lnTo>
                  <a:close/>
                </a:path>
              </a:pathLst>
            </a:custGeom>
            <a:solidFill>
              <a:srgbClr val="26473C"/>
            </a:solidFill>
          </p:spPr>
        </p:sp>
        <p:sp>
          <p:nvSpPr>
            <p:cNvPr name="TextBox 4" id="4"/>
            <p:cNvSpPr txBox="true"/>
            <p:nvPr/>
          </p:nvSpPr>
          <p:spPr>
            <a:xfrm>
              <a:off x="0" y="-57150"/>
              <a:ext cx="446022" cy="223853"/>
            </a:xfrm>
            <a:prstGeom prst="rect">
              <a:avLst/>
            </a:prstGeom>
          </p:spPr>
          <p:txBody>
            <a:bodyPr anchor="ctr" rtlCol="false" tIns="50800" lIns="50800" bIns="50800" rIns="50800"/>
            <a:lstStyle/>
            <a:p>
              <a:pPr algn="ctr">
                <a:lnSpc>
                  <a:spcPts val="3640"/>
                </a:lnSpc>
              </a:pPr>
            </a:p>
          </p:txBody>
        </p:sp>
      </p:grpSp>
      <p:sp>
        <p:nvSpPr>
          <p:cNvPr name="Freeform 5" id="5"/>
          <p:cNvSpPr/>
          <p:nvPr/>
        </p:nvSpPr>
        <p:spPr>
          <a:xfrm flipH="false" flipV="false" rot="0">
            <a:off x="10184840" y="2545517"/>
            <a:ext cx="5766630" cy="2032737"/>
          </a:xfrm>
          <a:custGeom>
            <a:avLst/>
            <a:gdLst/>
            <a:ahLst/>
            <a:cxnLst/>
            <a:rect r="r" b="b" t="t" l="l"/>
            <a:pathLst>
              <a:path h="2032737" w="5766630">
                <a:moveTo>
                  <a:pt x="0" y="0"/>
                </a:moveTo>
                <a:lnTo>
                  <a:pt x="5766630" y="0"/>
                </a:lnTo>
                <a:lnTo>
                  <a:pt x="5766630" y="2032737"/>
                </a:lnTo>
                <a:lnTo>
                  <a:pt x="0" y="2032737"/>
                </a:lnTo>
                <a:lnTo>
                  <a:pt x="0" y="0"/>
                </a:lnTo>
                <a:close/>
              </a:path>
            </a:pathLst>
          </a:custGeom>
          <a:blipFill>
            <a:blip r:embed="rId2"/>
            <a:stretch>
              <a:fillRect l="0" t="0" r="0" b="0"/>
            </a:stretch>
          </a:blipFill>
        </p:spPr>
      </p:sp>
      <p:sp>
        <p:nvSpPr>
          <p:cNvPr name="TextBox 6" id="6"/>
          <p:cNvSpPr txBox="true"/>
          <p:nvPr/>
        </p:nvSpPr>
        <p:spPr>
          <a:xfrm rot="0">
            <a:off x="1033165" y="942975"/>
            <a:ext cx="1231553" cy="599440"/>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Alice Bold"/>
                <a:ea typeface="Alice Bold"/>
                <a:cs typeface="Alice Bold"/>
                <a:sym typeface="Alice Bold"/>
              </a:rPr>
              <a:t>Logos:</a:t>
            </a:r>
          </a:p>
        </p:txBody>
      </p:sp>
      <p:sp>
        <p:nvSpPr>
          <p:cNvPr name="TextBox 7" id="7"/>
          <p:cNvSpPr txBox="true"/>
          <p:nvPr/>
        </p:nvSpPr>
        <p:spPr>
          <a:xfrm rot="0">
            <a:off x="1028700" y="5738227"/>
            <a:ext cx="2017221" cy="599440"/>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Alice Bold"/>
                <a:ea typeface="Alice Bold"/>
                <a:cs typeface="Alice Bold"/>
                <a:sym typeface="Alice Bold"/>
              </a:rPr>
              <a:t>Taglines:</a:t>
            </a:r>
          </a:p>
        </p:txBody>
      </p:sp>
      <p:sp>
        <p:nvSpPr>
          <p:cNvPr name="TextBox 8" id="8"/>
          <p:cNvSpPr txBox="true"/>
          <p:nvPr/>
        </p:nvSpPr>
        <p:spPr>
          <a:xfrm rot="0">
            <a:off x="2247479" y="2042769"/>
            <a:ext cx="4062952" cy="2947454"/>
          </a:xfrm>
          <a:prstGeom prst="rect">
            <a:avLst/>
          </a:prstGeom>
        </p:spPr>
        <p:txBody>
          <a:bodyPr anchor="t" rtlCol="false" tIns="0" lIns="0" bIns="0" rIns="0">
            <a:spAutoFit/>
          </a:bodyPr>
          <a:lstStyle/>
          <a:p>
            <a:pPr algn="ctr">
              <a:lnSpc>
                <a:spcPts val="24090"/>
              </a:lnSpc>
              <a:spcBef>
                <a:spcPct val="0"/>
              </a:spcBef>
            </a:pPr>
            <a:r>
              <a:rPr lang="en-US" sz="17207">
                <a:solidFill>
                  <a:srgbClr val="FFFFFF"/>
                </a:solidFill>
                <a:latin typeface="Lazydog"/>
                <a:ea typeface="Lazydog"/>
                <a:cs typeface="Lazydog"/>
                <a:sym typeface="Lazydog"/>
              </a:rPr>
              <a:t>O</a:t>
            </a:r>
            <a:r>
              <a:rPr lang="en-US" sz="17207">
                <a:solidFill>
                  <a:srgbClr val="EF8667"/>
                </a:solidFill>
                <a:latin typeface="Lazydog"/>
                <a:ea typeface="Lazydog"/>
                <a:cs typeface="Lazydog"/>
                <a:sym typeface="Lazydog"/>
              </a:rPr>
              <a:t>l</a:t>
            </a:r>
            <a:r>
              <a:rPr lang="en-US" sz="17207">
                <a:solidFill>
                  <a:srgbClr val="FFFFFF"/>
                </a:solidFill>
                <a:latin typeface="Lazydog"/>
                <a:ea typeface="Lazydog"/>
                <a:cs typeface="Lazydog"/>
                <a:sym typeface="Lazydog"/>
              </a:rPr>
              <a:t>O</a:t>
            </a:r>
          </a:p>
        </p:txBody>
      </p:sp>
      <p:sp>
        <p:nvSpPr>
          <p:cNvPr name="TextBox 9" id="9"/>
          <p:cNvSpPr txBox="true"/>
          <p:nvPr/>
        </p:nvSpPr>
        <p:spPr>
          <a:xfrm rot="0">
            <a:off x="562352" y="6698973"/>
            <a:ext cx="3900785" cy="5238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ce"/>
                <a:ea typeface="Alice"/>
                <a:cs typeface="Alice"/>
                <a:sym typeface="Alice"/>
              </a:rPr>
              <a:t>“</a:t>
            </a:r>
            <a:r>
              <a:rPr lang="en-US" sz="3000">
                <a:solidFill>
                  <a:srgbClr val="000000"/>
                </a:solidFill>
                <a:latin typeface="Alice"/>
                <a:ea typeface="Alice"/>
                <a:cs typeface="Alice"/>
                <a:sym typeface="Alice"/>
              </a:rPr>
              <a:t>Olo — Fuel Your Flow.”</a:t>
            </a:r>
          </a:p>
        </p:txBody>
      </p:sp>
      <p:sp>
        <p:nvSpPr>
          <p:cNvPr name="TextBox 10" id="10"/>
          <p:cNvSpPr txBox="true"/>
          <p:nvPr/>
        </p:nvSpPr>
        <p:spPr>
          <a:xfrm rot="0">
            <a:off x="562352" y="7318098"/>
            <a:ext cx="5471666" cy="5238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ce"/>
                <a:ea typeface="Alice"/>
                <a:cs typeface="Alice"/>
                <a:sym typeface="Alice"/>
              </a:rPr>
              <a:t>“Olo – </a:t>
            </a:r>
            <a:r>
              <a:rPr lang="en-US" sz="3000">
                <a:solidFill>
                  <a:srgbClr val="000000"/>
                </a:solidFill>
                <a:latin typeface="Alice"/>
                <a:ea typeface="Alice"/>
                <a:cs typeface="Alice"/>
                <a:sym typeface="Alice"/>
              </a:rPr>
              <a:t>Drink Better. Go Further.”</a:t>
            </a:r>
          </a:p>
        </p:txBody>
      </p:sp>
      <p:sp>
        <p:nvSpPr>
          <p:cNvPr name="TextBox 11" id="11"/>
          <p:cNvSpPr txBox="true"/>
          <p:nvPr/>
        </p:nvSpPr>
        <p:spPr>
          <a:xfrm rot="0">
            <a:off x="536902" y="7937223"/>
            <a:ext cx="3926235" cy="5238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ce"/>
                <a:ea typeface="Alice"/>
                <a:cs typeface="Alice"/>
                <a:sym typeface="Alice"/>
              </a:rPr>
              <a:t>“Olo – </a:t>
            </a:r>
            <a:r>
              <a:rPr lang="en-US" sz="3000">
                <a:solidFill>
                  <a:srgbClr val="000000"/>
                </a:solidFill>
                <a:latin typeface="Alice"/>
                <a:ea typeface="Alice"/>
                <a:cs typeface="Alice"/>
                <a:sym typeface="Alice"/>
              </a:rPr>
              <a:t>Sip Sustainably.”</a:t>
            </a:r>
          </a:p>
        </p:txBody>
      </p:sp>
      <p:sp>
        <p:nvSpPr>
          <p:cNvPr name="TextBox 12" id="12"/>
          <p:cNvSpPr txBox="true"/>
          <p:nvPr/>
        </p:nvSpPr>
        <p:spPr>
          <a:xfrm rot="0">
            <a:off x="10413149" y="5738227"/>
            <a:ext cx="2017221" cy="599440"/>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Alice Bold"/>
                <a:ea typeface="Alice Bold"/>
                <a:cs typeface="Alice Bold"/>
                <a:sym typeface="Alice Bold"/>
              </a:rPr>
              <a:t>Taglines:</a:t>
            </a:r>
          </a:p>
        </p:txBody>
      </p:sp>
      <p:sp>
        <p:nvSpPr>
          <p:cNvPr name="TextBox 13" id="13"/>
          <p:cNvSpPr txBox="true"/>
          <p:nvPr/>
        </p:nvSpPr>
        <p:spPr>
          <a:xfrm rot="0">
            <a:off x="9815461" y="6698973"/>
            <a:ext cx="4402931" cy="5238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ce"/>
                <a:ea typeface="Alice"/>
                <a:cs typeface="Alice"/>
                <a:sym typeface="Alice"/>
              </a:rPr>
              <a:t>“</a:t>
            </a:r>
            <a:r>
              <a:rPr lang="en-US" sz="3000">
                <a:solidFill>
                  <a:srgbClr val="000000"/>
                </a:solidFill>
                <a:latin typeface="Alice"/>
                <a:ea typeface="Alice"/>
                <a:cs typeface="Alice"/>
                <a:sym typeface="Alice"/>
              </a:rPr>
              <a:t>Oqua — Water, Elevated.”</a:t>
            </a:r>
          </a:p>
        </p:txBody>
      </p:sp>
      <p:sp>
        <p:nvSpPr>
          <p:cNvPr name="TextBox 14" id="14"/>
          <p:cNvSpPr txBox="true"/>
          <p:nvPr/>
        </p:nvSpPr>
        <p:spPr>
          <a:xfrm rot="0">
            <a:off x="9844036" y="7318098"/>
            <a:ext cx="4615160" cy="5238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ce"/>
                <a:ea typeface="Alice"/>
                <a:cs typeface="Alice"/>
                <a:sym typeface="Alice"/>
              </a:rPr>
              <a:t>“</a:t>
            </a:r>
            <a:r>
              <a:rPr lang="en-US" sz="3000">
                <a:solidFill>
                  <a:srgbClr val="000000"/>
                </a:solidFill>
                <a:latin typeface="Alice"/>
                <a:ea typeface="Alice"/>
                <a:cs typeface="Alice"/>
                <a:sym typeface="Alice"/>
              </a:rPr>
              <a:t>Oqua — Hydrate Happier.”</a:t>
            </a:r>
          </a:p>
        </p:txBody>
      </p:sp>
      <p:sp>
        <p:nvSpPr>
          <p:cNvPr name="TextBox 15" id="15"/>
          <p:cNvSpPr txBox="true"/>
          <p:nvPr/>
        </p:nvSpPr>
        <p:spPr>
          <a:xfrm rot="0">
            <a:off x="9806010" y="7937223"/>
            <a:ext cx="5022354" cy="5238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ce"/>
                <a:ea typeface="Alice"/>
                <a:cs typeface="Alice"/>
                <a:sym typeface="Alice"/>
              </a:rPr>
              <a:t>“</a:t>
            </a:r>
            <a:r>
              <a:rPr lang="en-US" sz="3000">
                <a:solidFill>
                  <a:srgbClr val="000000"/>
                </a:solidFill>
                <a:latin typeface="Alice"/>
                <a:ea typeface="Alice"/>
                <a:cs typeface="Alice"/>
                <a:sym typeface="Alice"/>
              </a:rPr>
              <a:t>Oqua — Fuel the Movement.”</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FF7F8"/>
        </a:solidFill>
      </p:bgPr>
    </p:bg>
    <p:spTree>
      <p:nvGrpSpPr>
        <p:cNvPr id="1" name=""/>
        <p:cNvGrpSpPr/>
        <p:nvPr/>
      </p:nvGrpSpPr>
      <p:grpSpPr>
        <a:xfrm>
          <a:off x="0" y="0"/>
          <a:ext cx="0" cy="0"/>
          <a:chOff x="0" y="0"/>
          <a:chExt cx="0" cy="0"/>
        </a:xfrm>
      </p:grpSpPr>
      <p:sp>
        <p:nvSpPr>
          <p:cNvPr name="TextBox 2" id="2"/>
          <p:cNvSpPr txBox="true"/>
          <p:nvPr/>
        </p:nvSpPr>
        <p:spPr>
          <a:xfrm rot="0">
            <a:off x="1843200" y="2908893"/>
            <a:ext cx="2379166" cy="863601"/>
          </a:xfrm>
          <a:prstGeom prst="rect">
            <a:avLst/>
          </a:prstGeom>
        </p:spPr>
        <p:txBody>
          <a:bodyPr anchor="t" rtlCol="false" tIns="0" lIns="0" bIns="0" rIns="0">
            <a:spAutoFit/>
          </a:bodyPr>
          <a:lstStyle/>
          <a:p>
            <a:pPr algn="ctr">
              <a:lnSpc>
                <a:spcPts val="6999"/>
              </a:lnSpc>
              <a:spcBef>
                <a:spcPct val="0"/>
              </a:spcBef>
            </a:pPr>
            <a:r>
              <a:rPr lang="en-US" sz="4999">
                <a:solidFill>
                  <a:srgbClr val="000000"/>
                </a:solidFill>
                <a:latin typeface="Alice Bold"/>
                <a:ea typeface="Alice Bold"/>
                <a:cs typeface="Alice Bold"/>
                <a:sym typeface="Alice Bold"/>
              </a:rPr>
              <a:t>Owen: A</a:t>
            </a:r>
          </a:p>
        </p:txBody>
      </p:sp>
      <p:sp>
        <p:nvSpPr>
          <p:cNvPr name="TextBox 3" id="3"/>
          <p:cNvSpPr txBox="true"/>
          <p:nvPr/>
        </p:nvSpPr>
        <p:spPr>
          <a:xfrm rot="0">
            <a:off x="7755582" y="2908893"/>
            <a:ext cx="2776835" cy="863601"/>
          </a:xfrm>
          <a:prstGeom prst="rect">
            <a:avLst/>
          </a:prstGeom>
        </p:spPr>
        <p:txBody>
          <a:bodyPr anchor="t" rtlCol="false" tIns="0" lIns="0" bIns="0" rIns="0">
            <a:spAutoFit/>
          </a:bodyPr>
          <a:lstStyle/>
          <a:p>
            <a:pPr algn="ctr">
              <a:lnSpc>
                <a:spcPts val="6999"/>
              </a:lnSpc>
              <a:spcBef>
                <a:spcPct val="0"/>
              </a:spcBef>
            </a:pPr>
            <a:r>
              <a:rPr lang="en-US" sz="4999">
                <a:solidFill>
                  <a:srgbClr val="000000"/>
                </a:solidFill>
                <a:latin typeface="Alice Bold"/>
                <a:ea typeface="Alice Bold"/>
                <a:cs typeface="Alice Bold"/>
                <a:sym typeface="Alice Bold"/>
              </a:rPr>
              <a:t>Manali: B </a:t>
            </a:r>
          </a:p>
        </p:txBody>
      </p:sp>
      <p:sp>
        <p:nvSpPr>
          <p:cNvPr name="TextBox 4" id="4"/>
          <p:cNvSpPr txBox="true"/>
          <p:nvPr/>
        </p:nvSpPr>
        <p:spPr>
          <a:xfrm rot="0">
            <a:off x="13399935" y="2908893"/>
            <a:ext cx="2459534" cy="863601"/>
          </a:xfrm>
          <a:prstGeom prst="rect">
            <a:avLst/>
          </a:prstGeom>
        </p:spPr>
        <p:txBody>
          <a:bodyPr anchor="t" rtlCol="false" tIns="0" lIns="0" bIns="0" rIns="0">
            <a:spAutoFit/>
          </a:bodyPr>
          <a:lstStyle/>
          <a:p>
            <a:pPr algn="ctr">
              <a:lnSpc>
                <a:spcPts val="6999"/>
              </a:lnSpc>
              <a:spcBef>
                <a:spcPct val="0"/>
              </a:spcBef>
            </a:pPr>
            <a:r>
              <a:rPr lang="en-US" sz="4999">
                <a:solidFill>
                  <a:srgbClr val="000000"/>
                </a:solidFill>
                <a:latin typeface="Alice Bold"/>
                <a:ea typeface="Alice Bold"/>
                <a:cs typeface="Alice Bold"/>
                <a:sym typeface="Alice Bold"/>
              </a:rPr>
              <a:t>Tracy: C </a:t>
            </a:r>
          </a:p>
        </p:txBody>
      </p:sp>
      <p:sp>
        <p:nvSpPr>
          <p:cNvPr name="TextBox 5" id="5"/>
          <p:cNvSpPr txBox="true"/>
          <p:nvPr/>
        </p:nvSpPr>
        <p:spPr>
          <a:xfrm rot="0">
            <a:off x="702776" y="4486337"/>
            <a:ext cx="5811324" cy="2657475"/>
          </a:xfrm>
          <a:prstGeom prst="rect">
            <a:avLst/>
          </a:prstGeom>
        </p:spPr>
        <p:txBody>
          <a:bodyPr anchor="t" rtlCol="false" tIns="0" lIns="0" bIns="0" rIns="0">
            <a:spAutoFit/>
          </a:bodyPr>
          <a:lstStyle/>
          <a:p>
            <a:pPr algn="just" marL="647700" indent="-323850" lvl="1">
              <a:lnSpc>
                <a:spcPts val="4200"/>
              </a:lnSpc>
              <a:buFont typeface="Arial"/>
              <a:buChar char="•"/>
            </a:pPr>
            <a:r>
              <a:rPr lang="en-US" sz="3000">
                <a:solidFill>
                  <a:srgbClr val="000000"/>
                </a:solidFill>
                <a:latin typeface="Alice"/>
                <a:ea typeface="Alice"/>
                <a:cs typeface="Alice"/>
                <a:sym typeface="Alice"/>
              </a:rPr>
              <a:t>21</a:t>
            </a:r>
          </a:p>
          <a:p>
            <a:pPr algn="just" marL="647700" indent="-323850" lvl="1">
              <a:lnSpc>
                <a:spcPts val="4200"/>
              </a:lnSpc>
              <a:buFont typeface="Arial"/>
              <a:buChar char="•"/>
            </a:pPr>
            <a:r>
              <a:rPr lang="en-US" sz="3000">
                <a:solidFill>
                  <a:srgbClr val="000000"/>
                </a:solidFill>
                <a:latin typeface="Alice"/>
                <a:ea typeface="Alice"/>
                <a:cs typeface="Alice"/>
                <a:sym typeface="Alice"/>
              </a:rPr>
              <a:t>Undergraduate student at the University of Pittsburgh</a:t>
            </a:r>
          </a:p>
          <a:p>
            <a:pPr algn="just" marL="1295400" indent="-431800" lvl="2">
              <a:lnSpc>
                <a:spcPts val="4200"/>
              </a:lnSpc>
              <a:buFont typeface="Arial"/>
              <a:buChar char="⚬"/>
            </a:pPr>
            <a:r>
              <a:rPr lang="en-US" sz="3000">
                <a:solidFill>
                  <a:srgbClr val="000000"/>
                </a:solidFill>
                <a:latin typeface="Alice"/>
                <a:ea typeface="Alice"/>
                <a:cs typeface="Alice"/>
                <a:sym typeface="Alice"/>
              </a:rPr>
              <a:t>Political Science major</a:t>
            </a:r>
          </a:p>
          <a:p>
            <a:pPr algn="just" marL="647700" indent="-323850" lvl="1">
              <a:lnSpc>
                <a:spcPts val="4200"/>
              </a:lnSpc>
              <a:spcBef>
                <a:spcPct val="0"/>
              </a:spcBef>
              <a:buFont typeface="Arial"/>
              <a:buChar char="•"/>
            </a:pPr>
            <a:r>
              <a:rPr lang="en-US" sz="3000">
                <a:solidFill>
                  <a:srgbClr val="000000"/>
                </a:solidFill>
                <a:latin typeface="Alice"/>
                <a:ea typeface="Alice"/>
                <a:cs typeface="Alice"/>
                <a:sym typeface="Alice"/>
              </a:rPr>
              <a:t>Male</a:t>
            </a:r>
          </a:p>
        </p:txBody>
      </p:sp>
      <p:sp>
        <p:nvSpPr>
          <p:cNvPr name="TextBox 6" id="6"/>
          <p:cNvSpPr txBox="true"/>
          <p:nvPr/>
        </p:nvSpPr>
        <p:spPr>
          <a:xfrm rot="0">
            <a:off x="6514100" y="4486337"/>
            <a:ext cx="5739588" cy="2657475"/>
          </a:xfrm>
          <a:prstGeom prst="rect">
            <a:avLst/>
          </a:prstGeom>
        </p:spPr>
        <p:txBody>
          <a:bodyPr anchor="t" rtlCol="false" tIns="0" lIns="0" bIns="0" rIns="0">
            <a:spAutoFit/>
          </a:bodyPr>
          <a:lstStyle/>
          <a:p>
            <a:pPr algn="just" marL="647700" indent="-323850" lvl="1">
              <a:lnSpc>
                <a:spcPts val="4200"/>
              </a:lnSpc>
              <a:buFont typeface="Arial"/>
              <a:buChar char="•"/>
            </a:pPr>
            <a:r>
              <a:rPr lang="en-US" sz="3000">
                <a:solidFill>
                  <a:srgbClr val="000000"/>
                </a:solidFill>
                <a:latin typeface="Alice"/>
                <a:ea typeface="Alice"/>
                <a:cs typeface="Alice"/>
                <a:sym typeface="Alice"/>
              </a:rPr>
              <a:t>21</a:t>
            </a:r>
          </a:p>
          <a:p>
            <a:pPr algn="just" marL="647700" indent="-323850" lvl="1">
              <a:lnSpc>
                <a:spcPts val="4200"/>
              </a:lnSpc>
              <a:buFont typeface="Arial"/>
              <a:buChar char="•"/>
            </a:pPr>
            <a:r>
              <a:rPr lang="en-US" sz="3000">
                <a:solidFill>
                  <a:srgbClr val="000000"/>
                </a:solidFill>
                <a:latin typeface="Alice"/>
                <a:ea typeface="Alice"/>
                <a:cs typeface="Alice"/>
                <a:sym typeface="Alice"/>
              </a:rPr>
              <a:t>Undergraduate student at the University of Pittsburgh</a:t>
            </a:r>
          </a:p>
          <a:p>
            <a:pPr algn="just" marL="1295400" indent="-431800" lvl="2">
              <a:lnSpc>
                <a:spcPts val="4200"/>
              </a:lnSpc>
              <a:buFont typeface="Arial"/>
              <a:buChar char="⚬"/>
            </a:pPr>
            <a:r>
              <a:rPr lang="en-US" sz="3000">
                <a:solidFill>
                  <a:srgbClr val="000000"/>
                </a:solidFill>
                <a:latin typeface="Alice"/>
                <a:ea typeface="Alice"/>
                <a:cs typeface="Alice"/>
                <a:sym typeface="Alice"/>
              </a:rPr>
              <a:t> Psychology major</a:t>
            </a:r>
          </a:p>
          <a:p>
            <a:pPr algn="just" marL="647700" indent="-323850" lvl="1">
              <a:lnSpc>
                <a:spcPts val="4200"/>
              </a:lnSpc>
              <a:spcBef>
                <a:spcPct val="0"/>
              </a:spcBef>
              <a:buFont typeface="Arial"/>
              <a:buChar char="•"/>
            </a:pPr>
            <a:r>
              <a:rPr lang="en-US" sz="3000">
                <a:solidFill>
                  <a:srgbClr val="000000"/>
                </a:solidFill>
                <a:latin typeface="Alice"/>
                <a:ea typeface="Alice"/>
                <a:cs typeface="Alice"/>
                <a:sym typeface="Alice"/>
              </a:rPr>
              <a:t>Female</a:t>
            </a:r>
          </a:p>
        </p:txBody>
      </p:sp>
      <p:sp>
        <p:nvSpPr>
          <p:cNvPr name="TextBox 7" id="7"/>
          <p:cNvSpPr txBox="true"/>
          <p:nvPr/>
        </p:nvSpPr>
        <p:spPr>
          <a:xfrm rot="0">
            <a:off x="12749982" y="4486337"/>
            <a:ext cx="5259799" cy="2124075"/>
          </a:xfrm>
          <a:prstGeom prst="rect">
            <a:avLst/>
          </a:prstGeom>
        </p:spPr>
        <p:txBody>
          <a:bodyPr anchor="t" rtlCol="false" tIns="0" lIns="0" bIns="0" rIns="0">
            <a:spAutoFit/>
          </a:bodyPr>
          <a:lstStyle/>
          <a:p>
            <a:pPr algn="just" marL="647700" indent="-323850" lvl="1">
              <a:lnSpc>
                <a:spcPts val="4200"/>
              </a:lnSpc>
              <a:buFont typeface="Arial"/>
              <a:buChar char="•"/>
            </a:pPr>
            <a:r>
              <a:rPr lang="en-US" sz="3000">
                <a:solidFill>
                  <a:srgbClr val="000000"/>
                </a:solidFill>
                <a:latin typeface="Alice"/>
                <a:ea typeface="Alice"/>
                <a:cs typeface="Alice"/>
                <a:sym typeface="Alice"/>
              </a:rPr>
              <a:t>56</a:t>
            </a:r>
          </a:p>
          <a:p>
            <a:pPr algn="just" marL="647700" indent="-323850" lvl="1">
              <a:lnSpc>
                <a:spcPts val="4200"/>
              </a:lnSpc>
              <a:buFont typeface="Arial"/>
              <a:buChar char="•"/>
            </a:pPr>
            <a:r>
              <a:rPr lang="en-US" sz="3000">
                <a:solidFill>
                  <a:srgbClr val="000000"/>
                </a:solidFill>
                <a:latin typeface="Alice"/>
                <a:ea typeface="Alice"/>
                <a:cs typeface="Alice"/>
                <a:sym typeface="Alice"/>
              </a:rPr>
              <a:t>Preschool Teacher</a:t>
            </a:r>
          </a:p>
          <a:p>
            <a:pPr algn="just" marL="647700" indent="-323850" lvl="1">
              <a:lnSpc>
                <a:spcPts val="4200"/>
              </a:lnSpc>
              <a:buFont typeface="Arial"/>
              <a:buChar char="•"/>
            </a:pPr>
            <a:r>
              <a:rPr lang="en-US" sz="3000">
                <a:solidFill>
                  <a:srgbClr val="000000"/>
                </a:solidFill>
                <a:latin typeface="Alice"/>
                <a:ea typeface="Alice"/>
                <a:cs typeface="Alice"/>
                <a:sym typeface="Alice"/>
              </a:rPr>
              <a:t>Female</a:t>
            </a:r>
          </a:p>
          <a:p>
            <a:pPr algn="just" marL="647700" indent="-323850" lvl="1">
              <a:lnSpc>
                <a:spcPts val="4200"/>
              </a:lnSpc>
              <a:spcBef>
                <a:spcPct val="0"/>
              </a:spcBef>
              <a:buFont typeface="Arial"/>
              <a:buChar char="•"/>
            </a:pPr>
            <a:r>
              <a:rPr lang="en-US" sz="3000">
                <a:solidFill>
                  <a:srgbClr val="000000"/>
                </a:solidFill>
                <a:latin typeface="Alice"/>
                <a:ea typeface="Alice"/>
                <a:cs typeface="Alice"/>
                <a:sym typeface="Alice"/>
              </a:rPr>
              <a:t>Mother</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FF7F8"/>
        </a:solidFill>
      </p:bgPr>
    </p:bg>
    <p:spTree>
      <p:nvGrpSpPr>
        <p:cNvPr id="1" name=""/>
        <p:cNvGrpSpPr/>
        <p:nvPr/>
      </p:nvGrpSpPr>
      <p:grpSpPr>
        <a:xfrm>
          <a:off x="0" y="0"/>
          <a:ext cx="0" cy="0"/>
          <a:chOff x="0" y="0"/>
          <a:chExt cx="0" cy="0"/>
        </a:xfrm>
      </p:grpSpPr>
      <p:sp>
        <p:nvSpPr>
          <p:cNvPr name="TextBox 2" id="2"/>
          <p:cNvSpPr txBox="true"/>
          <p:nvPr/>
        </p:nvSpPr>
        <p:spPr>
          <a:xfrm rot="0">
            <a:off x="935289" y="1326256"/>
            <a:ext cx="5598765" cy="863601"/>
          </a:xfrm>
          <a:prstGeom prst="rect">
            <a:avLst/>
          </a:prstGeom>
        </p:spPr>
        <p:txBody>
          <a:bodyPr anchor="t" rtlCol="false" tIns="0" lIns="0" bIns="0" rIns="0">
            <a:spAutoFit/>
          </a:bodyPr>
          <a:lstStyle/>
          <a:p>
            <a:pPr algn="ctr">
              <a:lnSpc>
                <a:spcPts val="6999"/>
              </a:lnSpc>
              <a:spcBef>
                <a:spcPct val="0"/>
              </a:spcBef>
            </a:pPr>
            <a:r>
              <a:rPr lang="en-US" sz="4999">
                <a:solidFill>
                  <a:srgbClr val="000000"/>
                </a:solidFill>
                <a:latin typeface="Alice Bold"/>
                <a:ea typeface="Alice Bold"/>
                <a:cs typeface="Alice Bold"/>
                <a:sym typeface="Alice Bold"/>
              </a:rPr>
              <a:t>Partipants Insight:  </a:t>
            </a:r>
          </a:p>
        </p:txBody>
      </p:sp>
      <p:sp>
        <p:nvSpPr>
          <p:cNvPr name="TextBox 3" id="3"/>
          <p:cNvSpPr txBox="true"/>
          <p:nvPr/>
        </p:nvSpPr>
        <p:spPr>
          <a:xfrm rot="0">
            <a:off x="669185" y="2381083"/>
            <a:ext cx="17261537" cy="8103460"/>
          </a:xfrm>
          <a:prstGeom prst="rect">
            <a:avLst/>
          </a:prstGeom>
        </p:spPr>
        <p:txBody>
          <a:bodyPr anchor="t" rtlCol="false" tIns="0" lIns="0" bIns="0" rIns="0">
            <a:spAutoFit/>
          </a:bodyPr>
          <a:lstStyle/>
          <a:p>
            <a:pPr algn="just">
              <a:lnSpc>
                <a:spcPts val="5377"/>
              </a:lnSpc>
            </a:pPr>
            <a:r>
              <a:rPr lang="en-US" sz="3841">
                <a:solidFill>
                  <a:srgbClr val="000000"/>
                </a:solidFill>
                <a:latin typeface="Alice Bold"/>
                <a:ea typeface="Alice Bold"/>
                <a:cs typeface="Alice Bold"/>
                <a:sym typeface="Alice Bold"/>
              </a:rPr>
              <a:t>Like:</a:t>
            </a:r>
          </a:p>
          <a:p>
            <a:pPr algn="just" marL="829302" indent="-414651" lvl="1">
              <a:lnSpc>
                <a:spcPts val="5377"/>
              </a:lnSpc>
              <a:buFont typeface="Arial"/>
              <a:buChar char="•"/>
            </a:pPr>
            <a:r>
              <a:rPr lang="en-US" sz="3841">
                <a:solidFill>
                  <a:srgbClr val="000000"/>
                </a:solidFill>
                <a:latin typeface="Alice"/>
                <a:ea typeface="Alice"/>
                <a:cs typeface="Alice"/>
                <a:sym typeface="Alice"/>
              </a:rPr>
              <a:t>The earthy colors of the first design</a:t>
            </a:r>
          </a:p>
          <a:p>
            <a:pPr algn="just" marL="829302" indent="-414651" lvl="1">
              <a:lnSpc>
                <a:spcPts val="5377"/>
              </a:lnSpc>
              <a:buFont typeface="Arial"/>
              <a:buChar char="•"/>
            </a:pPr>
            <a:r>
              <a:rPr lang="en-US" sz="3841">
                <a:solidFill>
                  <a:srgbClr val="000000"/>
                </a:solidFill>
                <a:latin typeface="Alice"/>
                <a:ea typeface="Alice"/>
                <a:cs typeface="Alice"/>
                <a:sym typeface="Alice"/>
              </a:rPr>
              <a:t>The font and different contrasting colors of the font of the first design</a:t>
            </a:r>
          </a:p>
          <a:p>
            <a:pPr algn="just" marL="829302" indent="-414651" lvl="1">
              <a:lnSpc>
                <a:spcPts val="5377"/>
              </a:lnSpc>
              <a:buFont typeface="Arial"/>
              <a:buChar char="•"/>
            </a:pPr>
            <a:r>
              <a:rPr lang="en-US" sz="3841">
                <a:solidFill>
                  <a:srgbClr val="000000"/>
                </a:solidFill>
                <a:latin typeface="Alice"/>
                <a:ea typeface="Alice"/>
                <a:cs typeface="Alice"/>
                <a:sym typeface="Alice"/>
              </a:rPr>
              <a:t>Enjoyed mission statement, “explore more, move more, and live more” – thought it was very realistic for a waterbottle company</a:t>
            </a:r>
          </a:p>
          <a:p>
            <a:pPr algn="just" marL="829302" indent="-414651" lvl="1">
              <a:lnSpc>
                <a:spcPts val="5377"/>
              </a:lnSpc>
              <a:buFont typeface="Arial"/>
              <a:buChar char="•"/>
            </a:pPr>
            <a:r>
              <a:rPr lang="en-US" sz="3841">
                <a:solidFill>
                  <a:srgbClr val="000000"/>
                </a:solidFill>
                <a:latin typeface="Alice"/>
                <a:ea typeface="Alice"/>
                <a:cs typeface="Alice"/>
                <a:sym typeface="Alice"/>
              </a:rPr>
              <a:t>The design paired well with the taglines, specifically OLO and “Olo – Drink Better. Go Further.”</a:t>
            </a:r>
          </a:p>
          <a:p>
            <a:pPr algn="just">
              <a:lnSpc>
                <a:spcPts val="5377"/>
              </a:lnSpc>
            </a:pPr>
            <a:r>
              <a:rPr lang="en-US" sz="3841">
                <a:solidFill>
                  <a:srgbClr val="000000"/>
                </a:solidFill>
                <a:latin typeface="Alice Bold"/>
                <a:ea typeface="Alice Bold"/>
                <a:cs typeface="Alice Bold"/>
                <a:sym typeface="Alice Bold"/>
              </a:rPr>
              <a:t>Did not like:</a:t>
            </a:r>
          </a:p>
          <a:p>
            <a:pPr algn="just" marL="829302" indent="-414651" lvl="1">
              <a:lnSpc>
                <a:spcPts val="5377"/>
              </a:lnSpc>
              <a:buFont typeface="Arial"/>
              <a:buChar char="•"/>
            </a:pPr>
            <a:r>
              <a:rPr lang="en-US" sz="3841">
                <a:solidFill>
                  <a:srgbClr val="000000"/>
                </a:solidFill>
                <a:latin typeface="Alice"/>
                <a:ea typeface="Alice"/>
                <a:cs typeface="Alice"/>
                <a:sym typeface="Alice"/>
              </a:rPr>
              <a:t>The colors “clash” in design 1  </a:t>
            </a:r>
          </a:p>
          <a:p>
            <a:pPr algn="just" marL="829302" indent="-414651" lvl="1">
              <a:lnSpc>
                <a:spcPts val="5377"/>
              </a:lnSpc>
              <a:buFont typeface="Arial"/>
              <a:buChar char="•"/>
            </a:pPr>
            <a:r>
              <a:rPr lang="en-US" sz="3841">
                <a:solidFill>
                  <a:srgbClr val="000000"/>
                </a:solidFill>
                <a:latin typeface="Alice"/>
                <a:ea typeface="Alice"/>
                <a:cs typeface="Alice"/>
                <a:sym typeface="Alice"/>
              </a:rPr>
              <a:t>The OQUA design is too close to the original Owala design and color palette </a:t>
            </a:r>
          </a:p>
          <a:p>
            <a:pPr algn="just" marL="829302" indent="-414651" lvl="1">
              <a:lnSpc>
                <a:spcPts val="5377"/>
              </a:lnSpc>
              <a:buFont typeface="Arial"/>
              <a:buChar char="•"/>
            </a:pPr>
            <a:r>
              <a:rPr lang="en-US" sz="3841">
                <a:solidFill>
                  <a:srgbClr val="000000"/>
                </a:solidFill>
                <a:latin typeface="Alice"/>
                <a:ea typeface="Alice"/>
                <a:cs typeface="Alice"/>
                <a:sym typeface="Alice"/>
              </a:rPr>
              <a:t>OQUA is corny. </a:t>
            </a:r>
          </a:p>
          <a:p>
            <a:pPr algn="just">
              <a:lnSpc>
                <a:spcPts val="5377"/>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7F8"/>
        </a:solidFill>
      </p:bgPr>
    </p:bg>
    <p:spTree>
      <p:nvGrpSpPr>
        <p:cNvPr id="1" name=""/>
        <p:cNvGrpSpPr/>
        <p:nvPr/>
      </p:nvGrpSpPr>
      <p:grpSpPr>
        <a:xfrm>
          <a:off x="0" y="0"/>
          <a:ext cx="0" cy="0"/>
          <a:chOff x="0" y="0"/>
          <a:chExt cx="0" cy="0"/>
        </a:xfrm>
      </p:grpSpPr>
      <p:grpSp>
        <p:nvGrpSpPr>
          <p:cNvPr name="Group 2" id="2"/>
          <p:cNvGrpSpPr/>
          <p:nvPr/>
        </p:nvGrpSpPr>
        <p:grpSpPr>
          <a:xfrm rot="0">
            <a:off x="2037311" y="2724058"/>
            <a:ext cx="4483289" cy="1675656"/>
            <a:chOff x="0" y="0"/>
            <a:chExt cx="446022" cy="166703"/>
          </a:xfrm>
        </p:grpSpPr>
        <p:sp>
          <p:nvSpPr>
            <p:cNvPr name="Freeform 3" id="3"/>
            <p:cNvSpPr/>
            <p:nvPr/>
          </p:nvSpPr>
          <p:spPr>
            <a:xfrm flipH="false" flipV="false" rot="0">
              <a:off x="0" y="0"/>
              <a:ext cx="446022" cy="166703"/>
            </a:xfrm>
            <a:custGeom>
              <a:avLst/>
              <a:gdLst/>
              <a:ahLst/>
              <a:cxnLst/>
              <a:rect r="r" b="b" t="t" l="l"/>
              <a:pathLst>
                <a:path h="166703" w="446022">
                  <a:moveTo>
                    <a:pt x="0" y="0"/>
                  </a:moveTo>
                  <a:lnTo>
                    <a:pt x="446022" y="0"/>
                  </a:lnTo>
                  <a:lnTo>
                    <a:pt x="446022" y="166703"/>
                  </a:lnTo>
                  <a:lnTo>
                    <a:pt x="0" y="166703"/>
                  </a:lnTo>
                  <a:close/>
                </a:path>
              </a:pathLst>
            </a:custGeom>
            <a:solidFill>
              <a:srgbClr val="26473C"/>
            </a:solidFill>
          </p:spPr>
        </p:sp>
        <p:sp>
          <p:nvSpPr>
            <p:cNvPr name="TextBox 4" id="4"/>
            <p:cNvSpPr txBox="true"/>
            <p:nvPr/>
          </p:nvSpPr>
          <p:spPr>
            <a:xfrm>
              <a:off x="0" y="-57150"/>
              <a:ext cx="446022" cy="223853"/>
            </a:xfrm>
            <a:prstGeom prst="rect">
              <a:avLst/>
            </a:prstGeom>
          </p:spPr>
          <p:txBody>
            <a:bodyPr anchor="ctr" rtlCol="false" tIns="50800" lIns="50800" bIns="50800" rIns="50800"/>
            <a:lstStyle/>
            <a:p>
              <a:pPr algn="ctr">
                <a:lnSpc>
                  <a:spcPts val="3640"/>
                </a:lnSpc>
              </a:pPr>
            </a:p>
          </p:txBody>
        </p:sp>
      </p:grpSp>
      <p:sp>
        <p:nvSpPr>
          <p:cNvPr name="TextBox 5" id="5"/>
          <p:cNvSpPr txBox="true"/>
          <p:nvPr/>
        </p:nvSpPr>
        <p:spPr>
          <a:xfrm rot="0">
            <a:off x="835670" y="923925"/>
            <a:ext cx="1626543" cy="830581"/>
          </a:xfrm>
          <a:prstGeom prst="rect">
            <a:avLst/>
          </a:prstGeom>
        </p:spPr>
        <p:txBody>
          <a:bodyPr anchor="t" rtlCol="false" tIns="0" lIns="0" bIns="0" rIns="0">
            <a:spAutoFit/>
          </a:bodyPr>
          <a:lstStyle/>
          <a:p>
            <a:pPr algn="ctr">
              <a:lnSpc>
                <a:spcPts val="6719"/>
              </a:lnSpc>
              <a:spcBef>
                <a:spcPct val="0"/>
              </a:spcBef>
            </a:pPr>
            <a:r>
              <a:rPr lang="en-US" sz="4799">
                <a:solidFill>
                  <a:srgbClr val="000000"/>
                </a:solidFill>
                <a:latin typeface="Alice Bold"/>
                <a:ea typeface="Alice Bold"/>
                <a:cs typeface="Alice Bold"/>
                <a:sym typeface="Alice Bold"/>
              </a:rPr>
              <a:t>Final: </a:t>
            </a:r>
          </a:p>
        </p:txBody>
      </p:sp>
      <p:sp>
        <p:nvSpPr>
          <p:cNvPr name="TextBox 6" id="6"/>
          <p:cNvSpPr txBox="true"/>
          <p:nvPr/>
        </p:nvSpPr>
        <p:spPr>
          <a:xfrm rot="0">
            <a:off x="2247479" y="2042769"/>
            <a:ext cx="4062952" cy="2947454"/>
          </a:xfrm>
          <a:prstGeom prst="rect">
            <a:avLst/>
          </a:prstGeom>
        </p:spPr>
        <p:txBody>
          <a:bodyPr anchor="t" rtlCol="false" tIns="0" lIns="0" bIns="0" rIns="0">
            <a:spAutoFit/>
          </a:bodyPr>
          <a:lstStyle/>
          <a:p>
            <a:pPr algn="ctr">
              <a:lnSpc>
                <a:spcPts val="24090"/>
              </a:lnSpc>
              <a:spcBef>
                <a:spcPct val="0"/>
              </a:spcBef>
            </a:pPr>
            <a:r>
              <a:rPr lang="en-US" sz="17207">
                <a:solidFill>
                  <a:srgbClr val="FFFFFF"/>
                </a:solidFill>
                <a:latin typeface="Lazydog"/>
                <a:ea typeface="Lazydog"/>
                <a:cs typeface="Lazydog"/>
                <a:sym typeface="Lazydog"/>
              </a:rPr>
              <a:t>O</a:t>
            </a:r>
            <a:r>
              <a:rPr lang="en-US" sz="17207">
                <a:solidFill>
                  <a:srgbClr val="EF8667"/>
                </a:solidFill>
                <a:latin typeface="Lazydog"/>
                <a:ea typeface="Lazydog"/>
                <a:cs typeface="Lazydog"/>
                <a:sym typeface="Lazydog"/>
              </a:rPr>
              <a:t>l</a:t>
            </a:r>
            <a:r>
              <a:rPr lang="en-US" sz="17207">
                <a:solidFill>
                  <a:srgbClr val="FFFFFF"/>
                </a:solidFill>
                <a:latin typeface="Lazydog"/>
                <a:ea typeface="Lazydog"/>
                <a:cs typeface="Lazydog"/>
                <a:sym typeface="Lazydog"/>
              </a:rPr>
              <a:t>O</a:t>
            </a:r>
          </a:p>
        </p:txBody>
      </p:sp>
      <p:sp>
        <p:nvSpPr>
          <p:cNvPr name="TextBox 7" id="7"/>
          <p:cNvSpPr txBox="true"/>
          <p:nvPr/>
        </p:nvSpPr>
        <p:spPr>
          <a:xfrm rot="0">
            <a:off x="2037311" y="5076825"/>
            <a:ext cx="5471666" cy="5238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ce"/>
                <a:ea typeface="Alice"/>
                <a:cs typeface="Alice"/>
                <a:sym typeface="Alice"/>
              </a:rPr>
              <a:t>“Olo – </a:t>
            </a:r>
            <a:r>
              <a:rPr lang="en-US" sz="3000">
                <a:solidFill>
                  <a:srgbClr val="000000"/>
                </a:solidFill>
                <a:latin typeface="Alice"/>
                <a:ea typeface="Alice"/>
                <a:cs typeface="Alice"/>
                <a:sym typeface="Alice"/>
              </a:rPr>
              <a:t>Drink Better. Go Further.”</a:t>
            </a:r>
          </a:p>
        </p:txBody>
      </p:sp>
      <p:sp>
        <p:nvSpPr>
          <p:cNvPr name="TextBox 8" id="8"/>
          <p:cNvSpPr txBox="true"/>
          <p:nvPr/>
        </p:nvSpPr>
        <p:spPr>
          <a:xfrm rot="0">
            <a:off x="529519" y="6257925"/>
            <a:ext cx="3267075" cy="1199515"/>
          </a:xfrm>
          <a:prstGeom prst="rect">
            <a:avLst/>
          </a:prstGeom>
        </p:spPr>
        <p:txBody>
          <a:bodyPr anchor="t" rtlCol="false" tIns="0" lIns="0" bIns="0" rIns="0">
            <a:spAutoFit/>
          </a:bodyPr>
          <a:lstStyle/>
          <a:p>
            <a:pPr algn="ctr">
              <a:lnSpc>
                <a:spcPts val="4759"/>
              </a:lnSpc>
            </a:pPr>
            <a:r>
              <a:rPr lang="en-US" sz="3399">
                <a:solidFill>
                  <a:srgbClr val="000000"/>
                </a:solidFill>
                <a:latin typeface="Alice Bold"/>
                <a:ea typeface="Alice Bold"/>
                <a:cs typeface="Alice Bold"/>
                <a:sym typeface="Alice Bold"/>
              </a:rPr>
              <a:t>Font:</a:t>
            </a:r>
          </a:p>
          <a:p>
            <a:pPr algn="ctr">
              <a:lnSpc>
                <a:spcPts val="4759"/>
              </a:lnSpc>
              <a:spcBef>
                <a:spcPct val="0"/>
              </a:spcBef>
            </a:pPr>
            <a:r>
              <a:rPr lang="en-US" sz="3399">
                <a:solidFill>
                  <a:srgbClr val="000000"/>
                </a:solidFill>
                <a:latin typeface="Lazydog"/>
                <a:ea typeface="Lazydog"/>
                <a:cs typeface="Lazydog"/>
                <a:sym typeface="Lazydog"/>
              </a:rPr>
              <a:t>Ol</a:t>
            </a:r>
            <a:r>
              <a:rPr lang="en-US" sz="3399">
                <a:solidFill>
                  <a:srgbClr val="000000"/>
                </a:solidFill>
                <a:latin typeface="Lazydog"/>
                <a:ea typeface="Lazydog"/>
                <a:cs typeface="Lazydog"/>
                <a:sym typeface="Lazydog"/>
              </a:rPr>
              <a:t>o (Lazy dog)</a:t>
            </a:r>
          </a:p>
        </p:txBody>
      </p:sp>
      <p:sp>
        <p:nvSpPr>
          <p:cNvPr name="Freeform 9" id="9"/>
          <p:cNvSpPr/>
          <p:nvPr/>
        </p:nvSpPr>
        <p:spPr>
          <a:xfrm flipH="false" flipV="false" rot="0">
            <a:off x="529519" y="8289657"/>
            <a:ext cx="4372809" cy="1264427"/>
          </a:xfrm>
          <a:custGeom>
            <a:avLst/>
            <a:gdLst/>
            <a:ahLst/>
            <a:cxnLst/>
            <a:rect r="r" b="b" t="t" l="l"/>
            <a:pathLst>
              <a:path h="1264427" w="4372809">
                <a:moveTo>
                  <a:pt x="0" y="0"/>
                </a:moveTo>
                <a:lnTo>
                  <a:pt x="4372808" y="0"/>
                </a:lnTo>
                <a:lnTo>
                  <a:pt x="4372808" y="1264427"/>
                </a:lnTo>
                <a:lnTo>
                  <a:pt x="0" y="1264427"/>
                </a:lnTo>
                <a:lnTo>
                  <a:pt x="0" y="0"/>
                </a:lnTo>
                <a:close/>
              </a:path>
            </a:pathLst>
          </a:custGeom>
          <a:blipFill>
            <a:blip r:embed="rId2"/>
            <a:stretch>
              <a:fillRect l="-142628" t="-88016" r="-35399" b="-452593"/>
            </a:stretch>
          </a:blipFill>
        </p:spPr>
      </p:sp>
      <p:sp>
        <p:nvSpPr>
          <p:cNvPr name="TextBox 10" id="10"/>
          <p:cNvSpPr txBox="true"/>
          <p:nvPr/>
        </p:nvSpPr>
        <p:spPr>
          <a:xfrm rot="0">
            <a:off x="8654133" y="2657383"/>
            <a:ext cx="8389353" cy="15906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ce"/>
                <a:ea typeface="Alice"/>
                <a:cs typeface="Alice"/>
                <a:sym typeface="Alice"/>
              </a:rPr>
              <a:t>To inspire people to explore more, move more, and live more—powered by hydration that supports every adventure</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FF7F8"/>
        </a:solidFill>
      </p:bgPr>
    </p:bg>
    <p:spTree>
      <p:nvGrpSpPr>
        <p:cNvPr id="1" name=""/>
        <p:cNvGrpSpPr/>
        <p:nvPr/>
      </p:nvGrpSpPr>
      <p:grpSpPr>
        <a:xfrm>
          <a:off x="0" y="0"/>
          <a:ext cx="0" cy="0"/>
          <a:chOff x="0" y="0"/>
          <a:chExt cx="0" cy="0"/>
        </a:xfrm>
      </p:grpSpPr>
      <p:sp>
        <p:nvSpPr>
          <p:cNvPr name="TextBox 2" id="2"/>
          <p:cNvSpPr txBox="true"/>
          <p:nvPr/>
        </p:nvSpPr>
        <p:spPr>
          <a:xfrm rot="0">
            <a:off x="1407456" y="3220184"/>
            <a:ext cx="14985203" cy="5490290"/>
          </a:xfrm>
          <a:prstGeom prst="rect">
            <a:avLst/>
          </a:prstGeom>
        </p:spPr>
        <p:txBody>
          <a:bodyPr anchor="t" rtlCol="false" tIns="0" lIns="0" bIns="0" rIns="0">
            <a:spAutoFit/>
          </a:bodyPr>
          <a:lstStyle/>
          <a:p>
            <a:pPr algn="just" marL="843034" indent="-421517" lvl="1">
              <a:lnSpc>
                <a:spcPts val="5466"/>
              </a:lnSpc>
              <a:buFont typeface="Arial"/>
              <a:buChar char="•"/>
            </a:pPr>
            <a:r>
              <a:rPr lang="en-US" sz="3904">
                <a:solidFill>
                  <a:srgbClr val="000000"/>
                </a:solidFill>
                <a:latin typeface="Alice"/>
                <a:ea typeface="Alice"/>
                <a:cs typeface="Alice"/>
                <a:sym typeface="Alice"/>
              </a:rPr>
              <a:t>One style sheet with the rebrand info on it.</a:t>
            </a:r>
          </a:p>
          <a:p>
            <a:pPr algn="just" marL="843034" indent="-421517" lvl="1">
              <a:lnSpc>
                <a:spcPts val="5466"/>
              </a:lnSpc>
              <a:spcBef>
                <a:spcPct val="0"/>
              </a:spcBef>
              <a:buFont typeface="Arial"/>
              <a:buChar char="•"/>
            </a:pPr>
            <a:r>
              <a:rPr lang="en-US" sz="3904">
                <a:solidFill>
                  <a:srgbClr val="000000"/>
                </a:solidFill>
                <a:latin typeface="Alice"/>
                <a:ea typeface="Alice"/>
                <a:cs typeface="Alice"/>
                <a:sym typeface="Alice"/>
              </a:rPr>
              <a:t>Three types </a:t>
            </a:r>
            <a:r>
              <a:rPr lang="en-US" sz="3904">
                <a:solidFill>
                  <a:srgbClr val="000000"/>
                </a:solidFill>
                <a:latin typeface="Alice"/>
                <a:ea typeface="Alice"/>
                <a:cs typeface="Alice"/>
                <a:sym typeface="Alice"/>
              </a:rPr>
              <a:t>of questions </a:t>
            </a:r>
          </a:p>
          <a:p>
            <a:pPr algn="just" marL="1686068" indent="-562023" lvl="2">
              <a:lnSpc>
                <a:spcPts val="5466"/>
              </a:lnSpc>
              <a:spcBef>
                <a:spcPct val="0"/>
              </a:spcBef>
              <a:buFont typeface="Arial"/>
              <a:buChar char="⚬"/>
            </a:pPr>
            <a:r>
              <a:rPr lang="en-US" sz="3904">
                <a:solidFill>
                  <a:srgbClr val="000000"/>
                </a:solidFill>
                <a:latin typeface="Alice"/>
                <a:ea typeface="Alice"/>
                <a:cs typeface="Alice"/>
                <a:sym typeface="Alice"/>
              </a:rPr>
              <a:t>Visceral: Initial reaction </a:t>
            </a:r>
          </a:p>
          <a:p>
            <a:pPr algn="just" marL="1686068" indent="-562023" lvl="2">
              <a:lnSpc>
                <a:spcPts val="5466"/>
              </a:lnSpc>
              <a:spcBef>
                <a:spcPct val="0"/>
              </a:spcBef>
              <a:buFont typeface="Arial"/>
              <a:buChar char="⚬"/>
            </a:pPr>
            <a:r>
              <a:rPr lang="en-US" sz="3904">
                <a:solidFill>
                  <a:srgbClr val="000000"/>
                </a:solidFill>
                <a:latin typeface="Alice"/>
                <a:ea typeface="Alice"/>
                <a:cs typeface="Alice"/>
                <a:sym typeface="Alice"/>
              </a:rPr>
              <a:t>Behavioral: How something makes you feel </a:t>
            </a:r>
          </a:p>
          <a:p>
            <a:pPr algn="just" marL="1686068" indent="-562023" lvl="2">
              <a:lnSpc>
                <a:spcPts val="5466"/>
              </a:lnSpc>
              <a:spcBef>
                <a:spcPct val="0"/>
              </a:spcBef>
              <a:buFont typeface="Arial"/>
              <a:buChar char="⚬"/>
            </a:pPr>
            <a:r>
              <a:rPr lang="en-US" sz="3904">
                <a:solidFill>
                  <a:srgbClr val="000000"/>
                </a:solidFill>
                <a:latin typeface="Alice"/>
                <a:ea typeface="Alice"/>
                <a:cs typeface="Alice"/>
                <a:sym typeface="Alice"/>
              </a:rPr>
              <a:t>Reflective: decision making </a:t>
            </a:r>
          </a:p>
          <a:p>
            <a:pPr algn="just" marL="843034" indent="-421517" lvl="1">
              <a:lnSpc>
                <a:spcPts val="5466"/>
              </a:lnSpc>
              <a:spcBef>
                <a:spcPct val="0"/>
              </a:spcBef>
              <a:buFont typeface="Arial"/>
              <a:buChar char="•"/>
            </a:pPr>
            <a:r>
              <a:rPr lang="en-US" sz="3904">
                <a:solidFill>
                  <a:srgbClr val="000000"/>
                </a:solidFill>
                <a:latin typeface="Alice"/>
                <a:ea typeface="Alice"/>
                <a:cs typeface="Alice"/>
                <a:sym typeface="Alice"/>
              </a:rPr>
              <a:t>Three interviewees</a:t>
            </a:r>
          </a:p>
          <a:p>
            <a:pPr algn="just" marL="1686068" indent="-562023" lvl="2">
              <a:lnSpc>
                <a:spcPts val="5466"/>
              </a:lnSpc>
              <a:spcBef>
                <a:spcPct val="0"/>
              </a:spcBef>
              <a:buFont typeface="Arial"/>
              <a:buChar char="⚬"/>
            </a:pPr>
            <a:r>
              <a:rPr lang="en-US" sz="3904">
                <a:solidFill>
                  <a:srgbClr val="000000"/>
                </a:solidFill>
                <a:latin typeface="Alice"/>
                <a:ea typeface="Alice"/>
                <a:cs typeface="Alice"/>
                <a:sym typeface="Alice"/>
              </a:rPr>
              <a:t>Each will answer questions to create feedback </a:t>
            </a:r>
          </a:p>
          <a:p>
            <a:pPr algn="just">
              <a:lnSpc>
                <a:spcPts val="5466"/>
              </a:lnSpc>
              <a:spcBef>
                <a:spcPct val="0"/>
              </a:spcBef>
            </a:pPr>
          </a:p>
        </p:txBody>
      </p:sp>
      <p:sp>
        <p:nvSpPr>
          <p:cNvPr name="TextBox 3" id="3"/>
          <p:cNvSpPr txBox="true"/>
          <p:nvPr/>
        </p:nvSpPr>
        <p:spPr>
          <a:xfrm rot="0">
            <a:off x="1155636" y="933450"/>
            <a:ext cx="14985203" cy="764541"/>
          </a:xfrm>
          <a:prstGeom prst="rect">
            <a:avLst/>
          </a:prstGeom>
        </p:spPr>
        <p:txBody>
          <a:bodyPr anchor="t" rtlCol="false" tIns="0" lIns="0" bIns="0" rIns="0">
            <a:spAutoFit/>
          </a:bodyPr>
          <a:lstStyle/>
          <a:p>
            <a:pPr algn="ctr">
              <a:lnSpc>
                <a:spcPts val="6159"/>
              </a:lnSpc>
              <a:spcBef>
                <a:spcPct val="0"/>
              </a:spcBef>
            </a:pPr>
            <a:r>
              <a:rPr lang="en-US" sz="4399">
                <a:solidFill>
                  <a:srgbClr val="000000"/>
                </a:solidFill>
                <a:latin typeface="Alice"/>
                <a:ea typeface="Alice"/>
                <a:cs typeface="Alice"/>
                <a:sym typeface="Alice"/>
              </a:rPr>
              <a:t>UX</a:t>
            </a:r>
            <a:r>
              <a:rPr lang="en-US" sz="4399">
                <a:solidFill>
                  <a:srgbClr val="000000"/>
                </a:solidFill>
                <a:latin typeface="Alice"/>
                <a:ea typeface="Alice"/>
                <a:cs typeface="Alice"/>
                <a:sym typeface="Alice"/>
              </a:rPr>
              <a:t> Research Method and Purpose:</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FF7F8"/>
        </a:solidFill>
      </p:bgPr>
    </p:bg>
    <p:spTree>
      <p:nvGrpSpPr>
        <p:cNvPr id="1" name=""/>
        <p:cNvGrpSpPr/>
        <p:nvPr/>
      </p:nvGrpSpPr>
      <p:grpSpPr>
        <a:xfrm>
          <a:off x="0" y="0"/>
          <a:ext cx="0" cy="0"/>
          <a:chOff x="0" y="0"/>
          <a:chExt cx="0" cy="0"/>
        </a:xfrm>
      </p:grpSpPr>
      <p:sp>
        <p:nvSpPr>
          <p:cNvPr name="TextBox 2" id="2"/>
          <p:cNvSpPr txBox="true"/>
          <p:nvPr/>
        </p:nvSpPr>
        <p:spPr>
          <a:xfrm rot="0">
            <a:off x="7220718" y="367717"/>
            <a:ext cx="2899321" cy="863601"/>
          </a:xfrm>
          <a:prstGeom prst="rect">
            <a:avLst/>
          </a:prstGeom>
        </p:spPr>
        <p:txBody>
          <a:bodyPr anchor="t" rtlCol="false" tIns="0" lIns="0" bIns="0" rIns="0">
            <a:spAutoFit/>
          </a:bodyPr>
          <a:lstStyle/>
          <a:p>
            <a:pPr algn="ctr">
              <a:lnSpc>
                <a:spcPts val="6999"/>
              </a:lnSpc>
              <a:spcBef>
                <a:spcPct val="0"/>
              </a:spcBef>
            </a:pPr>
            <a:r>
              <a:rPr lang="en-US" sz="4999">
                <a:solidFill>
                  <a:srgbClr val="000000"/>
                </a:solidFill>
                <a:latin typeface="Alice Bold"/>
                <a:ea typeface="Alice Bold"/>
                <a:cs typeface="Alice Bold"/>
                <a:sym typeface="Alice Bold"/>
              </a:rPr>
              <a:t>Appendix </a:t>
            </a:r>
          </a:p>
        </p:txBody>
      </p:sp>
      <p:sp>
        <p:nvSpPr>
          <p:cNvPr name="TextBox 3" id="3"/>
          <p:cNvSpPr txBox="true"/>
          <p:nvPr/>
        </p:nvSpPr>
        <p:spPr>
          <a:xfrm rot="0">
            <a:off x="0" y="2181225"/>
            <a:ext cx="18288000" cy="63912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Alice"/>
                <a:ea typeface="Alice"/>
                <a:cs typeface="Alice"/>
                <a:sym typeface="Alice"/>
              </a:rPr>
              <a:t>A.  Owen</a:t>
            </a:r>
          </a:p>
          <a:p>
            <a:pPr algn="ctr">
              <a:lnSpc>
                <a:spcPts val="4200"/>
              </a:lnSpc>
              <a:spcBef>
                <a:spcPct val="0"/>
              </a:spcBef>
            </a:pPr>
            <a:r>
              <a:rPr lang="en-US" sz="3000">
                <a:solidFill>
                  <a:srgbClr val="000000"/>
                </a:solidFill>
                <a:latin typeface="Alice"/>
                <a:ea typeface="Alice"/>
                <a:cs typeface="Alice"/>
                <a:sym typeface="Alice"/>
              </a:rPr>
              <a:t>https://drive.google.com/file/d/1_rlut0_vtOtlCjsbbkpHZuZuPyvzfMN/view?usp=sharing </a:t>
            </a:r>
          </a:p>
          <a:p>
            <a:pPr algn="ctr">
              <a:lnSpc>
                <a:spcPts val="4200"/>
              </a:lnSpc>
              <a:spcBef>
                <a:spcPct val="0"/>
              </a:spcBef>
            </a:pPr>
          </a:p>
          <a:p>
            <a:pPr algn="ctr">
              <a:lnSpc>
                <a:spcPts val="4200"/>
              </a:lnSpc>
              <a:spcBef>
                <a:spcPct val="0"/>
              </a:spcBef>
            </a:pPr>
            <a:r>
              <a:rPr lang="en-US" sz="3000">
                <a:solidFill>
                  <a:srgbClr val="000000"/>
                </a:solidFill>
                <a:latin typeface="Alice"/>
                <a:ea typeface="Alice"/>
                <a:cs typeface="Alice"/>
                <a:sym typeface="Alice"/>
              </a:rPr>
              <a:t>B. Manali </a:t>
            </a:r>
          </a:p>
          <a:p>
            <a:pPr algn="ctr">
              <a:lnSpc>
                <a:spcPts val="4200"/>
              </a:lnSpc>
              <a:spcBef>
                <a:spcPct val="0"/>
              </a:spcBef>
            </a:pPr>
            <a:r>
              <a:rPr lang="en-US" sz="3000">
                <a:solidFill>
                  <a:srgbClr val="000000"/>
                </a:solidFill>
                <a:latin typeface="Alice"/>
                <a:ea typeface="Alice"/>
                <a:cs typeface="Alice"/>
                <a:sym typeface="Alice"/>
              </a:rPr>
              <a:t> https://drive.google.com/file/d/1FGtz1_paq7tlPpvS6T19G3VDmshLbus/view?usp=sharing </a:t>
            </a:r>
          </a:p>
          <a:p>
            <a:pPr algn="ctr">
              <a:lnSpc>
                <a:spcPts val="4200"/>
              </a:lnSpc>
              <a:spcBef>
                <a:spcPct val="0"/>
              </a:spcBef>
            </a:pPr>
          </a:p>
          <a:p>
            <a:pPr algn="ctr">
              <a:lnSpc>
                <a:spcPts val="4200"/>
              </a:lnSpc>
              <a:spcBef>
                <a:spcPct val="0"/>
              </a:spcBef>
            </a:pPr>
            <a:r>
              <a:rPr lang="en-US" sz="3000">
                <a:solidFill>
                  <a:srgbClr val="000000"/>
                </a:solidFill>
                <a:latin typeface="Alice"/>
                <a:ea typeface="Alice"/>
                <a:cs typeface="Alice"/>
                <a:sym typeface="Alice"/>
              </a:rPr>
              <a:t>C.Tracy </a:t>
            </a:r>
          </a:p>
          <a:p>
            <a:pPr algn="ctr">
              <a:lnSpc>
                <a:spcPts val="4200"/>
              </a:lnSpc>
              <a:spcBef>
                <a:spcPct val="0"/>
              </a:spcBef>
            </a:pPr>
            <a:r>
              <a:rPr lang="en-US" sz="3000">
                <a:solidFill>
                  <a:srgbClr val="000000"/>
                </a:solidFill>
                <a:latin typeface="Alice"/>
                <a:ea typeface="Alice"/>
                <a:cs typeface="Alice"/>
                <a:sym typeface="Alice"/>
              </a:rPr>
              <a:t>https://drive.google.com/file/d/197WQHjJzPnUt_FOA_lIFj52U1R7DDRS/view?usp=sharing </a:t>
            </a:r>
          </a:p>
          <a:p>
            <a:pPr algn="ctr">
              <a:lnSpc>
                <a:spcPts val="4200"/>
              </a:lnSpc>
              <a:spcBef>
                <a:spcPct val="0"/>
              </a:spcBef>
            </a:pPr>
          </a:p>
          <a:p>
            <a:pPr algn="ctr">
              <a:lnSpc>
                <a:spcPts val="4200"/>
              </a:lnSpc>
              <a:spcBef>
                <a:spcPct val="0"/>
              </a:spcBef>
            </a:pPr>
            <a:r>
              <a:rPr lang="en-US" sz="3000">
                <a:solidFill>
                  <a:srgbClr val="000000"/>
                </a:solidFill>
                <a:latin typeface="Alice"/>
                <a:ea typeface="Alice"/>
                <a:cs typeface="Alice"/>
                <a:sym typeface="Alice"/>
              </a:rPr>
              <a:t>Interview Script </a:t>
            </a:r>
          </a:p>
          <a:p>
            <a:pPr algn="ctr">
              <a:lnSpc>
                <a:spcPts val="4200"/>
              </a:lnSpc>
              <a:spcBef>
                <a:spcPct val="0"/>
              </a:spcBef>
            </a:pPr>
            <a:r>
              <a:rPr lang="en-US" sz="3000">
                <a:solidFill>
                  <a:srgbClr val="000000"/>
                </a:solidFill>
                <a:latin typeface="Alice"/>
                <a:ea typeface="Alice"/>
                <a:cs typeface="Alice"/>
                <a:sym typeface="Alice"/>
              </a:rPr>
              <a:t>https://docs.google.com/document/d/1309KSpHX7WBDi2T6Fg0HWjPw4KUsSqM8M4a8lT5iwNc/edit?usp=sharing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DAG6krLz6i0</dc:identifier>
  <dcterms:modified xsi:type="dcterms:W3CDTF">2011-08-01T06:04:30Z</dcterms:modified>
  <cp:revision>1</cp:revision>
  <dc:title>Rebrand - Owala</dc:title>
</cp:coreProperties>
</file>

<file path=docProps/thumbnail.jpeg>
</file>